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300" r:id="rId4"/>
    <p:sldId id="312" r:id="rId5"/>
    <p:sldId id="303" r:id="rId6"/>
    <p:sldId id="257" r:id="rId7"/>
    <p:sldId id="309" r:id="rId8"/>
    <p:sldId id="315" r:id="rId9"/>
    <p:sldId id="265" r:id="rId10"/>
    <p:sldId id="301" r:id="rId11"/>
    <p:sldId id="313" r:id="rId12"/>
    <p:sldId id="296" r:id="rId13"/>
    <p:sldId id="306" r:id="rId14"/>
    <p:sldId id="278" r:id="rId15"/>
    <p:sldId id="297" r:id="rId16"/>
    <p:sldId id="280" r:id="rId17"/>
    <p:sldId id="281" r:id="rId18"/>
    <p:sldId id="320" r:id="rId19"/>
    <p:sldId id="310" r:id="rId20"/>
    <p:sldId id="317" r:id="rId21"/>
    <p:sldId id="322" r:id="rId22"/>
    <p:sldId id="324" r:id="rId23"/>
    <p:sldId id="318" r:id="rId24"/>
    <p:sldId id="316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9" autoAdjust="0"/>
    <p:restoredTop sz="95846" autoAdjust="0"/>
  </p:normalViewPr>
  <p:slideViewPr>
    <p:cSldViewPr>
      <p:cViewPr varScale="1">
        <p:scale>
          <a:sx n="162" d="100"/>
          <a:sy n="162" d="100"/>
        </p:scale>
        <p:origin x="20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FF9F-8CCF-A941-A388-486A7682EE31}" type="datetimeFigureOut">
              <a:rPr lang="en-US" smtClean="0"/>
              <a:t>2/17/22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20D3-2BC4-DE46-8C05-1BE9F69BBB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6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F20D3-2BC4-DE46-8C05-1BE9F69BBB5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8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F20D3-2BC4-DE46-8C05-1BE9F69BBB5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5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F20D3-2BC4-DE46-8C05-1BE9F69BBB5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7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F20D3-2BC4-DE46-8C05-1BE9F69BBB5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9932-89EC-7B43-B377-64D0EED80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FF12E-1657-CB4A-8D9C-047809CD1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E8146-4A7F-0344-A95F-3BC00029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B9ACD-4807-6F47-A477-F2165EB9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3A804-2F9B-FA41-B351-5B6C62B7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5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7F2D-BF5F-E84A-9867-95D0986B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D6024-E8C9-CD4C-B023-2A9C53071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49AF6-9CDE-0F48-801D-AACF5060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90769-D7D0-CD4A-8717-133484E7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F1754-8577-D048-AA7D-7FF93DD1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4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C39E-B199-4A43-8AFE-4910170A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B7214-0156-614C-AD16-1E0770B9F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1178E-90E4-F94E-B7AC-543A9899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EA64-FDA9-4C4E-BA4F-34FE1D7F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0CDD-FDF7-0849-B0B7-774D82E8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4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6AE02-3C4D-C842-89D5-254F199E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02606-FFD5-A44B-B853-BD43A9F5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BDD20-B305-E841-8E39-685F3D23C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00AC1-CC9F-6F4B-847B-4DFEDAC84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ED172-3817-2343-91EE-22F6C9B8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DF8D-9C3C-D14D-AA53-73FDEBB2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59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9EA0-4C4F-6D4D-8CD7-C0E33E67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C9A81-AED9-484C-AD4C-F9075E3AA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073B-CF11-8148-B3EA-1F659E511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727E3-697C-9942-B1BA-44FC06B7A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DEB44-61DB-9643-99E5-B4D0140DB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A2314E-5AF4-EA47-B1CE-44799FBA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7E97D-CF81-8A43-80D6-F47045FC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42F8DB-6851-1449-A1D6-F3093EB7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2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71B5-1CC9-974B-8074-0C8370E2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EC77C-CD85-404A-B416-5470501A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E1108-CED8-F74A-912F-89F1B2CA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49BD2-90BF-6C47-941D-24ABD940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48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62463-47B5-A642-BB4F-2DBB813A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4BE51-3083-AB4A-93BB-F0D7FE0A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3D849-31C0-384C-9A75-9AE47907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47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D8E6-E20A-3E4A-BD4E-22928665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96C58-1A74-4B4F-8F32-743FC2FE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7B19C-AC4C-B14D-9DEE-7D43F8028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C013F-1348-4A4A-8A9A-C0258EBD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7601C-7837-C942-A26A-28292F4E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50210-59B2-C04A-BB2B-1087157C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5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B3FE-D8F0-6644-9412-B14BB326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7C0EB-879A-F447-8235-17617E00D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4E731-171B-554B-B2E2-213EBC189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E580C-F346-1644-9783-A9AFDF91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A1065-D207-364D-B7C4-92DDED236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F516D-F984-7E4A-8D87-3D775F13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61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882A-57BB-464D-BDBF-B8CED79A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6B279-6338-DD47-A249-D3FD699D2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68CE5-D4E7-0445-B1E8-3A8525BF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054EA-E1C7-5541-974D-C310E733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67FF2-62A2-1544-9AC9-E40AC7B9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9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3E1C4-EE5A-BD41-903F-AC05E9ED6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0E8D1C-8A66-7C4F-A869-6B367469D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C3A4-5202-3043-BF92-683383C9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85C2-C3CD-1140-9799-192F0543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1955-31EA-1C4A-B3AF-709862F8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0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5DFF4-C992-4B46-82FA-3F23E225EA6B}" type="datetimeFigureOut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85FFB-7B66-411F-801F-7F4B6C6D29DE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6EC0A-050F-E544-93EC-64A93C113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8B1BD-CEC2-3F41-B7A3-2D279EC2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CEEF2-61D8-3144-8E80-EE3F3A05C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A2981-850F-C149-89D8-3D90606EE042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3A38A-93FF-534D-87FF-E855D0BFE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2E588-E9F4-1A45-8DB3-D6B324415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79216-F871-E84F-85FB-D22FA2381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0040" y="1772816"/>
            <a:ext cx="7772400" cy="1512168"/>
          </a:xfrm>
        </p:spPr>
        <p:txBody>
          <a:bodyPr>
            <a:normAutofit fontScale="90000"/>
          </a:bodyPr>
          <a:lstStyle/>
          <a:p>
            <a:br>
              <a:rPr lang="fr-FR" dirty="0">
                <a:latin typeface="Gill Sans MT" panose="020B0502020104020203" pitchFamily="34" charset="77"/>
              </a:rPr>
            </a:br>
            <a:r>
              <a:rPr lang="fr-FR" dirty="0">
                <a:latin typeface="Gill Sans MT" panose="020B0502020104020203" pitchFamily="34" charset="77"/>
              </a:rPr>
              <a:t> </a:t>
            </a:r>
            <a:br>
              <a:rPr lang="fr-FR" dirty="0">
                <a:latin typeface="Gill Sans MT" panose="020B0502020104020203" pitchFamily="34" charset="77"/>
              </a:rPr>
            </a:br>
            <a:r>
              <a:rPr lang="fr-FR" sz="4900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77"/>
              </a:rPr>
              <a:t>“Rêver À Contre-Courant”</a:t>
            </a:r>
            <a:br>
              <a:rPr lang="fr-FR" sz="4900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77"/>
              </a:rPr>
            </a:br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77"/>
              </a:rPr>
              <a:t>(Dreaming against the Current)</a:t>
            </a:r>
            <a:br>
              <a:rPr lang="fr-FR" sz="4900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77"/>
              </a:rPr>
            </a:br>
            <a:br>
              <a:rPr lang="fr-FR" i="1" dirty="0">
                <a:latin typeface="Gill Sans MT" panose="020B0502020104020203" pitchFamily="34" charset="77"/>
              </a:rPr>
            </a:br>
            <a:endParaRPr lang="fr-FR" dirty="0">
              <a:latin typeface="Gill Sans MT" panose="020B0502020104020203" pitchFamily="34" charset="77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891608"/>
            <a:ext cx="6400800" cy="1561728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Gill Sans MT" panose="020B0502020104020203" pitchFamily="34" charset="77"/>
              </a:rPr>
              <a:t>February 17, 2022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524000" y="3620616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fr-FR" sz="3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Autobiographie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403648" y="740296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fr-FR" sz="3200" dirty="0">
                <a:latin typeface="Gill Sans MT" panose="020B0502020104020203" pitchFamily="34" charset="77"/>
              </a:rPr>
              <a:t>Léonard Wantchékon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54" y="954284"/>
            <a:ext cx="7884829" cy="2943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Part III: </a:t>
            </a:r>
            <a:b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</a:br>
            <a: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1985 Student Uprising &amp; Imprisonment</a:t>
            </a:r>
            <a:endParaRPr lang="en-US" sz="5400" kern="12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73152"/>
            <a:ext cx="884223" cy="232963"/>
            <a:chOff x="5422392" y="64008"/>
            <a:chExt cx="1178966" cy="232963"/>
          </a:xfrm>
        </p:grpSpPr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3772" y="269099"/>
            <a:ext cx="3943158" cy="315990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Co-founder of the Communist Party (PCD) as freshman, led the 1979 student uprising which caused expulsion from university.  As a professional revolutionary, spent five years in hiding and was eventually appointed as a member of the shadow opposition government (1982) . </a:t>
            </a:r>
          </a:p>
          <a:p>
            <a:pPr>
              <a:buNone/>
            </a:pPr>
            <a:endParaRPr lang="fr-FR" dirty="0">
              <a:latin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D62B1-E557-1943-A352-A393D455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3755" y="251550"/>
            <a:ext cx="3944566" cy="286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5C0956D-5448-4843-84EF-50F37B62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55" y="3165473"/>
            <a:ext cx="4139956" cy="355623"/>
          </a:xfrm>
        </p:spPr>
        <p:txBody>
          <a:bodyPr>
            <a:normAutofit fontScale="90000"/>
          </a:bodyPr>
          <a:lstStyle/>
          <a:p>
            <a:r>
              <a:rPr lang="fr-FR" sz="1600" dirty="0">
                <a:latin typeface="Gill Sans MT" panose="020B0502020104020203" pitchFamily="34" charset="77"/>
              </a:rPr>
              <a:t>With Catherine, playing scrabble in my hideout at Cotonou (1983)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5F46427-15AD-464C-923C-B666D8C4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755" y="3573016"/>
            <a:ext cx="395065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D63FB9-6921-774E-A193-2B8013E707A4}"/>
              </a:ext>
            </a:extLst>
          </p:cNvPr>
          <p:cNvSpPr txBox="1">
            <a:spLocks/>
          </p:cNvSpPr>
          <p:nvPr/>
        </p:nvSpPr>
        <p:spPr>
          <a:xfrm>
            <a:off x="4464493" y="6169721"/>
            <a:ext cx="3779915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At a conference for young communists at Tirana, </a:t>
            </a:r>
            <a:r>
              <a:rPr lang="fr-FR" sz="1400" dirty="0" err="1">
                <a:latin typeface="Gill Sans MT" panose="020B0502020104020203" pitchFamily="34" charset="77"/>
              </a:rPr>
              <a:t>Albania</a:t>
            </a:r>
            <a:r>
              <a:rPr lang="fr-FR" sz="1400" dirty="0">
                <a:latin typeface="Gill Sans MT" panose="020B0502020104020203" pitchFamily="34" charset="77"/>
              </a:rPr>
              <a:t> (1982) with Togolese, Burkinabe and French comrades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FD5E10-D5A3-094D-A55C-DC7B276FF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845957"/>
            <a:ext cx="3708203" cy="317533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8AB3751-ADF4-9441-9F9E-794DF39121F0}"/>
              </a:ext>
            </a:extLst>
          </p:cNvPr>
          <p:cNvSpPr txBox="1">
            <a:spLocks/>
          </p:cNvSpPr>
          <p:nvPr/>
        </p:nvSpPr>
        <p:spPr>
          <a:xfrm>
            <a:off x="291249" y="6169721"/>
            <a:ext cx="3708204" cy="355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With fellow comrades of the underground student movement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98" y="155854"/>
            <a:ext cx="3819693" cy="1872207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Arrested on July 18, 1985, following the May 1985 revolution, and imprisoned and tortured for 19 months at the “White House,” in Cotonou and the </a:t>
            </a:r>
            <a:r>
              <a:rPr lang="en-US" dirty="0" err="1">
                <a:latin typeface="Gill Sans MT" panose="020B0502020104020203" pitchFamily="34" charset="77"/>
              </a:rPr>
              <a:t>Segbana</a:t>
            </a:r>
            <a:r>
              <a:rPr lang="en-US" dirty="0">
                <a:latin typeface="Gill Sans MT" panose="020B0502020104020203" pitchFamily="34" charset="77"/>
              </a:rPr>
              <a:t> prison. 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F6E2534-DC0E-5042-A9F1-CF002FC0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98" y="2041781"/>
            <a:ext cx="3765453" cy="409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8A2495A-108E-014E-AF50-4166A959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3" y="6062494"/>
            <a:ext cx="3968256" cy="470437"/>
          </a:xfrm>
        </p:spPr>
        <p:txBody>
          <a:bodyPr>
            <a:noAutofit/>
          </a:bodyPr>
          <a:lstStyle/>
          <a:p>
            <a:pPr algn="l"/>
            <a:r>
              <a:rPr lang="fr-FR" sz="1400" dirty="0">
                <a:latin typeface="Gill Sans MT" panose="020B0502020104020203" pitchFamily="34" charset="77"/>
              </a:rPr>
              <a:t>Government Propaganda News: Banditry,  Vandalism. (The order was to shoot on site any protester).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97FA1E-5D71-C849-89AD-7A69270A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778" y="136157"/>
            <a:ext cx="4295222" cy="257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046EE58-E323-A548-9E48-D9A3072F4C63}"/>
              </a:ext>
            </a:extLst>
          </p:cNvPr>
          <p:cNvSpPr txBox="1">
            <a:spLocks/>
          </p:cNvSpPr>
          <p:nvPr/>
        </p:nvSpPr>
        <p:spPr>
          <a:xfrm>
            <a:off x="4566778" y="2726887"/>
            <a:ext cx="4295222" cy="400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Ségbana Prison </a:t>
            </a:r>
            <a:r>
              <a:rPr lang="fr-FR" sz="1400" dirty="0" err="1">
                <a:latin typeface="Gill Sans MT" panose="020B0502020104020203" pitchFamily="34" charset="77"/>
              </a:rPr>
              <a:t>Today</a:t>
            </a:r>
            <a:r>
              <a:rPr lang="fr-FR" sz="1400" dirty="0">
                <a:latin typeface="Gill Sans MT" panose="020B0502020104020203" pitchFamily="34" charset="77"/>
              </a:rPr>
              <a:t>:   </a:t>
            </a:r>
            <a:r>
              <a:rPr lang="fr-FR" sz="1400" b="1" dirty="0">
                <a:latin typeface="Gill Sans MT" panose="020B0502020104020203" pitchFamily="34" charset="77"/>
              </a:rPr>
              <a:t>HELL (~</a:t>
            </a:r>
            <a:r>
              <a:rPr lang="fr-FR" sz="1400" dirty="0">
                <a:latin typeface="Gill Sans MT" panose="020B0502020104020203" pitchFamily="34" charset="77"/>
              </a:rPr>
              <a:t>107 </a:t>
            </a:r>
            <a:r>
              <a:rPr lang="en-US" sz="1400" dirty="0"/>
              <a:t>°F)</a:t>
            </a:r>
            <a:endParaRPr lang="fr-FR" sz="1400" dirty="0">
              <a:latin typeface="Gill Sans MT" panose="020B0502020104020203" pitchFamily="34" charset="77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D4CB88D-E03C-E341-8CE5-B2F494AD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778" y="3708491"/>
            <a:ext cx="4295222" cy="235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0626C930-58CA-2843-95E1-31245A747C5E}"/>
              </a:ext>
            </a:extLst>
          </p:cNvPr>
          <p:cNvSpPr txBox="1">
            <a:spLocks/>
          </p:cNvSpPr>
          <p:nvPr/>
        </p:nvSpPr>
        <p:spPr>
          <a:xfrm>
            <a:off x="4545252" y="6097535"/>
            <a:ext cx="4316748" cy="400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Inside of my cell  (No 13) in Ségbana (</a:t>
            </a:r>
            <a:r>
              <a:rPr lang="fr-FR" sz="1400" dirty="0" err="1">
                <a:latin typeface="Gill Sans MT" panose="020B0502020104020203" pitchFamily="34" charset="77"/>
              </a:rPr>
              <a:t>aka</a:t>
            </a:r>
            <a:r>
              <a:rPr lang="fr-FR" sz="1400" dirty="0">
                <a:latin typeface="Gill Sans MT" panose="020B0502020104020203" pitchFamily="34" charset="77"/>
              </a:rPr>
              <a:t> </a:t>
            </a:r>
            <a:r>
              <a:rPr lang="fr-FR" sz="1400" dirty="0" err="1">
                <a:latin typeface="Gill Sans MT" panose="020B0502020104020203" pitchFamily="34" charset="77"/>
              </a:rPr>
              <a:t>Kampuchea</a:t>
            </a:r>
            <a:r>
              <a:rPr lang="fr-FR" sz="1400" dirty="0">
                <a:latin typeface="Gill Sans MT" panose="020B0502020104020203" pitchFamily="34" charset="77"/>
              </a:rPr>
              <a:t>):  The windows were inserted after my imprisonment.</a:t>
            </a:r>
          </a:p>
        </p:txBody>
      </p:sp>
    </p:spTree>
    <p:extLst>
      <p:ext uri="{BB962C8B-B14F-4D97-AF65-F5344CB8AC3E}">
        <p14:creationId xmlns:p14="http://schemas.microsoft.com/office/powerpoint/2010/main" val="185825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106526"/>
            <a:ext cx="2497444" cy="484806"/>
          </a:xfrm>
        </p:spPr>
        <p:txBody>
          <a:bodyPr>
            <a:normAutofit fontScale="90000"/>
          </a:bodyPr>
          <a:lstStyle/>
          <a:p>
            <a:r>
              <a:rPr lang="fr-FR" sz="1600" dirty="0">
                <a:latin typeface="Gill Sans MT" panose="020B0502020104020203" pitchFamily="34" charset="77"/>
              </a:rPr>
              <a:t>Letter to Catherine (1986) from prison expressing my optimism 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45"/>
          <a:stretch/>
        </p:blipFill>
        <p:spPr bwMode="auto">
          <a:xfrm>
            <a:off x="32645" y="2957424"/>
            <a:ext cx="24974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7454" y="533626"/>
            <a:ext cx="246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Remained optimistic in prison, broke from the communist party after internal conflicts and eventually escaped in 1986. </a:t>
            </a:r>
          </a:p>
        </p:txBody>
      </p:sp>
      <p:pic>
        <p:nvPicPr>
          <p:cNvPr id="6" name="Picture 5" descr="1989Final.pdf">
            <a:extLst>
              <a:ext uri="{FF2B5EF4-FFF2-40B4-BE49-F238E27FC236}">
                <a16:creationId xmlns:a16="http://schemas.microsoft.com/office/drawing/2014/main" id="{BE65F514-E8E0-814B-A789-2D3F1B9B65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3" t="7805" r="5073" b="6260"/>
          <a:stretch/>
        </p:blipFill>
        <p:spPr>
          <a:xfrm>
            <a:off x="2676338" y="1012375"/>
            <a:ext cx="3159220" cy="504867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0419C0E-2BE7-364B-98D7-CA42BA4D08D0}"/>
              </a:ext>
            </a:extLst>
          </p:cNvPr>
          <p:cNvSpPr txBox="1">
            <a:spLocks/>
          </p:cNvSpPr>
          <p:nvPr/>
        </p:nvSpPr>
        <p:spPr>
          <a:xfrm>
            <a:off x="2955837" y="6010698"/>
            <a:ext cx="2857484" cy="484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latin typeface="Gill Sans MT" panose="020B0502020104020203" pitchFamily="34" charset="77"/>
              </a:rPr>
              <a:t>Letter to a comrade explaining why I had left the communist party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3EA582-92B1-E94C-8AFA-8AE8FDB71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686" y="1628800"/>
            <a:ext cx="3080669" cy="418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5D12539-7191-5944-8C48-402D12983F9B}"/>
              </a:ext>
            </a:extLst>
          </p:cNvPr>
          <p:cNvSpPr txBox="1">
            <a:spLocks/>
          </p:cNvSpPr>
          <p:nvPr/>
        </p:nvSpPr>
        <p:spPr>
          <a:xfrm>
            <a:off x="6030686" y="6010698"/>
            <a:ext cx="2857484" cy="484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latin typeface="Gill Sans MT" panose="020B0502020104020203" pitchFamily="34" charset="77"/>
              </a:rPr>
              <a:t>Doctor’s diagnosis of acute arthiritis which enabled my prison escape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74954" y="954284"/>
            <a:ext cx="7884829" cy="2943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49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</a:br>
            <a:br>
              <a:rPr lang="en-US" sz="49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</a:br>
            <a:r>
              <a:rPr lang="en-US" sz="49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Part IV: Exile, Return and Reflection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73152"/>
            <a:ext cx="884223" cy="232963"/>
            <a:chOff x="5422392" y="64008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175" y="2360341"/>
            <a:ext cx="3400378" cy="349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97175" y="5943572"/>
            <a:ext cx="3820166" cy="500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1400" dirty="0">
                <a:latin typeface="Gill Sans MT" panose="020B0502020104020203" pitchFamily="34" charset="77"/>
              </a:rPr>
              <a:t>Political Refugee Certificate in Abidjan (1987)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 pitchFamily="34" charset="77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62897A-374F-7344-9164-C4B4644ACA16}"/>
              </a:ext>
            </a:extLst>
          </p:cNvPr>
          <p:cNvSpPr txBox="1">
            <a:spLocks/>
          </p:cNvSpPr>
          <p:nvPr/>
        </p:nvSpPr>
        <p:spPr>
          <a:xfrm>
            <a:off x="697387" y="145027"/>
            <a:ext cx="3929059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Escaped to Lagos and became a political refugee in Abidjan (1987). Immigrated to Canada and pursued Masters at Laval University.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A7F1A-46E0-3940-8BDB-5C101BD3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114" y="216614"/>
            <a:ext cx="3777770" cy="56854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9F58A0-2648-554F-91DB-14D25B08B2C3}"/>
              </a:ext>
            </a:extLst>
          </p:cNvPr>
          <p:cNvSpPr txBox="1">
            <a:spLocks/>
          </p:cNvSpPr>
          <p:nvPr/>
        </p:nvSpPr>
        <p:spPr>
          <a:xfrm>
            <a:off x="4674150" y="5904262"/>
            <a:ext cx="3979409" cy="970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Gill Sans MT" panose="020B0502020104020203" pitchFamily="34" charset="77"/>
              </a:rPr>
              <a:t>Recent photograph with Bernard Decaluwé, Professor at Laval who got me admitted in their master’s program with no undergrad degree (1988)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720" y="6496525"/>
            <a:ext cx="2280562" cy="153075"/>
          </a:xfrm>
        </p:spPr>
        <p:txBody>
          <a:bodyPr>
            <a:noAutofit/>
          </a:bodyPr>
          <a:lstStyle/>
          <a:p>
            <a:r>
              <a:rPr lang="fr-FR" sz="1400" dirty="0">
                <a:latin typeface="Gill Sans MT" panose="020B0502020104020203" pitchFamily="34" charset="77"/>
              </a:rPr>
              <a:t>Traditional marriage photo of Catherine </a:t>
            </a:r>
            <a:br>
              <a:rPr lang="fr-FR" sz="1400" dirty="0">
                <a:latin typeface="Gill Sans MT" panose="020B0502020104020203" pitchFamily="34" charset="77"/>
              </a:rPr>
            </a:br>
            <a:endParaRPr lang="fr-FR" sz="1400" dirty="0">
              <a:latin typeface="Gill Sans MT" panose="020B0502020104020203" pitchFamily="34" charset="77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205" y="3200087"/>
            <a:ext cx="2232248" cy="305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864" y="114293"/>
            <a:ext cx="373289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5175" y="2706581"/>
            <a:ext cx="370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MT" panose="020B0502020104020203" pitchFamily="34" charset="77"/>
              </a:rPr>
              <a:t>At a Montreal Bus Station before heading to Vancouver for my PhD (1991)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8CB20F-94B6-6D4B-9220-E352F5FE5D92}"/>
              </a:ext>
            </a:extLst>
          </p:cNvPr>
          <p:cNvSpPr txBox="1">
            <a:spLocks/>
          </p:cNvSpPr>
          <p:nvPr/>
        </p:nvSpPr>
        <p:spPr>
          <a:xfrm>
            <a:off x="199213" y="2564904"/>
            <a:ext cx="2422276" cy="154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Got married and started a family in North America.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DD81E5B-543B-9040-B7BD-64E63A2D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877" y="107921"/>
            <a:ext cx="22322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CCD8F9F-E974-3244-982C-42303B697085}"/>
              </a:ext>
            </a:extLst>
          </p:cNvPr>
          <p:cNvSpPr txBox="1">
            <a:spLocks/>
          </p:cNvSpPr>
          <p:nvPr/>
        </p:nvSpPr>
        <p:spPr>
          <a:xfrm>
            <a:off x="6583720" y="2752342"/>
            <a:ext cx="2361067" cy="375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 Kristia and Travis in New Haven (Summer 1997)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43DE561-AC90-B84E-A33F-4A6137DF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175" y="3223429"/>
            <a:ext cx="3732894" cy="303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4E48C734-CC39-4E48-8033-C000756284C4}"/>
              </a:ext>
            </a:extLst>
          </p:cNvPr>
          <p:cNvSpPr txBox="1">
            <a:spLocks/>
          </p:cNvSpPr>
          <p:nvPr/>
        </p:nvSpPr>
        <p:spPr>
          <a:xfrm>
            <a:off x="2695175" y="6209928"/>
            <a:ext cx="3700584" cy="346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With Catherine (2009)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0243" y="6462234"/>
            <a:ext cx="277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MT" panose="020B0502020104020203" pitchFamily="34" charset="77"/>
              </a:rPr>
              <a:t>Kristia’s PhD. Graduation, Harvard (2021)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8CB20F-94B6-6D4B-9220-E352F5FE5D92}"/>
              </a:ext>
            </a:extLst>
          </p:cNvPr>
          <p:cNvSpPr txBox="1">
            <a:spLocks/>
          </p:cNvSpPr>
          <p:nvPr/>
        </p:nvSpPr>
        <p:spPr>
          <a:xfrm>
            <a:off x="539552" y="620688"/>
            <a:ext cx="2422276" cy="154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CCD8F9F-E974-3244-982C-42303B697085}"/>
              </a:ext>
            </a:extLst>
          </p:cNvPr>
          <p:cNvSpPr txBox="1">
            <a:spLocks/>
          </p:cNvSpPr>
          <p:nvPr/>
        </p:nvSpPr>
        <p:spPr>
          <a:xfrm>
            <a:off x="4037626" y="5371516"/>
            <a:ext cx="4527623" cy="375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 Father-</a:t>
            </a:r>
            <a:r>
              <a:rPr lang="fr-FR" sz="1400" dirty="0" err="1">
                <a:latin typeface="Gill Sans MT" panose="020B0502020104020203" pitchFamily="34" charset="77"/>
              </a:rPr>
              <a:t>Daughter</a:t>
            </a:r>
            <a:r>
              <a:rPr lang="fr-FR" sz="1400" dirty="0">
                <a:latin typeface="Gill Sans MT" panose="020B0502020104020203" pitchFamily="34" charset="77"/>
              </a:rPr>
              <a:t> Dance at Kristia’s Wedding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B58089-3118-4B47-AFD4-4CA016055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4"/>
          <a:stretch/>
        </p:blipFill>
        <p:spPr>
          <a:xfrm>
            <a:off x="728246" y="3429000"/>
            <a:ext cx="2771482" cy="3021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A14B72-93F8-0843-9495-F49C7A074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5" t="-2642" r="16424" b="21167"/>
          <a:stretch/>
        </p:blipFill>
        <p:spPr>
          <a:xfrm>
            <a:off x="4037627" y="1645359"/>
            <a:ext cx="4527623" cy="372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F527B1-8803-6B46-8B79-30CE31C61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71" b="6561"/>
          <a:stretch/>
        </p:blipFill>
        <p:spPr>
          <a:xfrm>
            <a:off x="692240" y="395766"/>
            <a:ext cx="2807488" cy="25919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A2B97-2B71-CD42-A13C-2330BE52DE39}"/>
              </a:ext>
            </a:extLst>
          </p:cNvPr>
          <p:cNvSpPr txBox="1"/>
          <p:nvPr/>
        </p:nvSpPr>
        <p:spPr>
          <a:xfrm>
            <a:off x="692240" y="2946739"/>
            <a:ext cx="2807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MT" panose="020B0502020104020203" pitchFamily="34" charset="77"/>
              </a:rPr>
              <a:t>Travis’ Training for Soccer Coaching in Madrid</a:t>
            </a:r>
          </a:p>
        </p:txBody>
      </p:sp>
    </p:spTree>
    <p:extLst>
      <p:ext uri="{BB962C8B-B14F-4D97-AF65-F5344CB8AC3E}">
        <p14:creationId xmlns:p14="http://schemas.microsoft.com/office/powerpoint/2010/main" val="2215479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antchekonDefense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07" r="-6070"/>
          <a:stretch/>
        </p:blipFill>
        <p:spPr>
          <a:xfrm rot="5400000">
            <a:off x="5091625" y="-525210"/>
            <a:ext cx="3469998" cy="4150390"/>
          </a:xfrm>
        </p:spPr>
      </p:pic>
      <p:pic>
        <p:nvPicPr>
          <p:cNvPr id="3" name="Picture 2" descr="WantchekonphotosCommitte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2" r="6603"/>
          <a:stretch/>
        </p:blipFill>
        <p:spPr>
          <a:xfrm rot="5400000">
            <a:off x="5473324" y="2533567"/>
            <a:ext cx="2707585" cy="41513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AF520B-6815-8A4E-8FAD-A58AC245A4D0}"/>
              </a:ext>
            </a:extLst>
          </p:cNvPr>
          <p:cNvSpPr txBox="1">
            <a:spLocks/>
          </p:cNvSpPr>
          <p:nvPr/>
        </p:nvSpPr>
        <p:spPr>
          <a:xfrm>
            <a:off x="381160" y="124478"/>
            <a:ext cx="4011412" cy="154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Pursued PhD at Northwestern University and taught at Yale, NYU and Princeton, and founded the Institute for Empirical Research in Political Economy (IERPE) and the African School of Economics (ASE).</a:t>
            </a:r>
          </a:p>
        </p:txBody>
      </p:sp>
      <p:pic>
        <p:nvPicPr>
          <p:cNvPr id="9" name="Picture 8" descr="DSC_4760.JPG">
            <a:extLst>
              <a:ext uri="{FF2B5EF4-FFF2-40B4-BE49-F238E27FC236}">
                <a16:creationId xmlns:a16="http://schemas.microsoft.com/office/drawing/2014/main" id="{47F4A474-6503-2947-88EC-0FCFAF719D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60" y="3225822"/>
            <a:ext cx="4011412" cy="2736304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A4D1048-5A3A-834D-92A3-F261F3CC41A7}"/>
              </a:ext>
            </a:extLst>
          </p:cNvPr>
          <p:cNvSpPr txBox="1">
            <a:spLocks/>
          </p:cNvSpPr>
          <p:nvPr/>
        </p:nvSpPr>
        <p:spPr>
          <a:xfrm>
            <a:off x="4751427" y="5877272"/>
            <a:ext cx="373289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PhD. Defense at 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423583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AF520B-6815-8A4E-8FAD-A58AC245A4D0}"/>
              </a:ext>
            </a:extLst>
          </p:cNvPr>
          <p:cNvSpPr txBox="1">
            <a:spLocks/>
          </p:cNvSpPr>
          <p:nvPr/>
        </p:nvSpPr>
        <p:spPr>
          <a:xfrm>
            <a:off x="503770" y="790368"/>
            <a:ext cx="4145915" cy="2584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Developed the ASE into an institution that promotes economic research, innovation in public policy and nurtures world-class social scientists and business in Africa. </a:t>
            </a: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77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45C6B5-CEFE-CC44-A75E-38BEE8EB0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66" y="3831265"/>
            <a:ext cx="1537278" cy="836899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2FD86DDC-0005-F54D-A391-3E4BEFD473DC}"/>
              </a:ext>
            </a:extLst>
          </p:cNvPr>
          <p:cNvSpPr txBox="1">
            <a:spLocks/>
          </p:cNvSpPr>
          <p:nvPr/>
        </p:nvSpPr>
        <p:spPr>
          <a:xfrm>
            <a:off x="5402231" y="3056615"/>
            <a:ext cx="3132124" cy="429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ASE’s first campus at Cotonou, Benin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5C3B7E-DEFE-2F46-9274-149CFB114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1" b="28389"/>
          <a:stretch/>
        </p:blipFill>
        <p:spPr>
          <a:xfrm>
            <a:off x="5633059" y="4994590"/>
            <a:ext cx="1335234" cy="1115331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1BCD8883-BA75-DD4B-BA37-ACE649C5B73B}"/>
              </a:ext>
            </a:extLst>
          </p:cNvPr>
          <p:cNvSpPr txBox="1">
            <a:spLocks noChangeArrowheads="1"/>
          </p:cNvSpPr>
          <p:nvPr/>
        </p:nvSpPr>
        <p:spPr>
          <a:xfrm>
            <a:off x="7200291" y="5115031"/>
            <a:ext cx="1692189" cy="9033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Gill Sans MT" panose="020B0502020104020203" pitchFamily="34" charset="77"/>
              </a:rPr>
              <a:t>Graduate Placement Rate (First Two Cohorts)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56AE080-3088-EF46-BFA1-613F71A641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292" y="4030047"/>
            <a:ext cx="1692188" cy="4297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Gill Sans MT" panose="020B0502020104020203" pitchFamily="34" charset="77"/>
              </a:rPr>
              <a:t>24 countries represented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AB98FC-A1EA-5340-A234-9A70E12A1F6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46D10-8AFB-494A-9EE6-E314CD07B4D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F29FC1-4B23-1D49-B527-0EB250DFEAAC}"/>
              </a:ext>
            </a:extLst>
          </p:cNvPr>
          <p:cNvSpPr/>
          <p:nvPr/>
        </p:nvSpPr>
        <p:spPr>
          <a:xfrm>
            <a:off x="2794654" y="406025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7" name="Google Shape;139;p4" descr="A person holding a sign&#10;&#10;Description automatically generated">
            <a:extLst>
              <a:ext uri="{FF2B5EF4-FFF2-40B4-BE49-F238E27FC236}">
                <a16:creationId xmlns:a16="http://schemas.microsoft.com/office/drawing/2014/main" id="{832C50DC-038B-E342-B3F7-6DE81C7C83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9685" y="894240"/>
            <a:ext cx="4080715" cy="20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1C6703B-2EF3-744F-93AE-8979BDC18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1" y="3520187"/>
            <a:ext cx="4365971" cy="29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8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03648" y="260648"/>
            <a:ext cx="6400800" cy="7200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77"/>
              </a:rPr>
              <a:t>Summary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124744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The odyssey of a young child from a peasant family in Central Benin who excelled in math, became a pro-democracy activist, and later a professor of political economy at Princeton.  </a:t>
            </a:r>
          </a:p>
          <a:p>
            <a:pPr lvl="0"/>
            <a:endParaRPr lang="en-US" sz="2800" i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lvl="0"/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Along the way, was expelled from college, spent five years in hiding (1979-1984) and 18 months in prison (1985-1986). Escaped in 1986, and since then, has lived in Nigeria, Ivory Coast, Canada and US.</a:t>
            </a:r>
          </a:p>
        </p:txBody>
      </p:sp>
    </p:spTree>
    <p:extLst>
      <p:ext uri="{BB962C8B-B14F-4D97-AF65-F5344CB8AC3E}">
        <p14:creationId xmlns:p14="http://schemas.microsoft.com/office/powerpoint/2010/main" val="1314034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05D3873C-811A-6943-BE0B-D9B3E2987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8"/>
          <a:stretch/>
        </p:blipFill>
        <p:spPr>
          <a:xfrm>
            <a:off x="5508104" y="681606"/>
            <a:ext cx="3469632" cy="549478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97E27E-2023-3745-BCB1-4A1813832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1" r="132" b="-4"/>
          <a:stretch/>
        </p:blipFill>
        <p:spPr>
          <a:xfrm>
            <a:off x="155990" y="2836764"/>
            <a:ext cx="5186776" cy="33396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86320F-118A-204A-9FAF-DF66D4615562}"/>
              </a:ext>
            </a:extLst>
          </p:cNvPr>
          <p:cNvSpPr txBox="1">
            <a:spLocks/>
          </p:cNvSpPr>
          <p:nvPr/>
        </p:nvSpPr>
        <p:spPr>
          <a:xfrm>
            <a:off x="166264" y="681606"/>
            <a:ext cx="5176501" cy="20993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Leads Pan-African efforts to integrate science, innovation and entrepreneurship across the region to accelerate development outcomes. </a:t>
            </a: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ADAA325-1F11-EF49-9A08-8B48F8D68CCE}"/>
              </a:ext>
            </a:extLst>
          </p:cNvPr>
          <p:cNvSpPr txBox="1">
            <a:spLocks/>
          </p:cNvSpPr>
          <p:nvPr/>
        </p:nvSpPr>
        <p:spPr>
          <a:xfrm>
            <a:off x="155989" y="6381328"/>
            <a:ext cx="5186776" cy="162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Gill Sans MT" panose="020B0502020104020203" pitchFamily="34" charset="77"/>
                <a:ea typeface="+mn-ea"/>
                <a:cs typeface="+mn-cs"/>
              </a:rPr>
              <a:t>Addressed the AU Heads of State on Pan-African Policy Engagement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F8472E9-45AE-C940-ADFE-D489F34B2508}"/>
              </a:ext>
            </a:extLst>
          </p:cNvPr>
          <p:cNvSpPr txBox="1">
            <a:spLocks/>
          </p:cNvSpPr>
          <p:nvPr/>
        </p:nvSpPr>
        <p:spPr>
          <a:xfrm>
            <a:off x="5375988" y="6381328"/>
            <a:ext cx="3469632" cy="162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Gill Sans MT" panose="020B0502020104020203" pitchFamily="34" charset="77"/>
                <a:ea typeface="+mn-ea"/>
                <a:cs typeface="+mn-cs"/>
              </a:rPr>
              <a:t>Founded the Pan African Scientific Research Council (PARSC)- A Network of ~550 Scientists</a:t>
            </a:r>
          </a:p>
        </p:txBody>
      </p:sp>
    </p:spTree>
    <p:extLst>
      <p:ext uri="{BB962C8B-B14F-4D97-AF65-F5344CB8AC3E}">
        <p14:creationId xmlns:p14="http://schemas.microsoft.com/office/powerpoint/2010/main" val="618081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AF520B-6815-8A4E-8FAD-A58AC245A4D0}"/>
              </a:ext>
            </a:extLst>
          </p:cNvPr>
          <p:cNvSpPr txBox="1">
            <a:spLocks/>
          </p:cNvSpPr>
          <p:nvPr/>
        </p:nvSpPr>
        <p:spPr>
          <a:xfrm>
            <a:off x="539552" y="1916832"/>
            <a:ext cx="2397624" cy="3595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Became a Fellow of the American Academy of Arts and Sciences in 2013 and a Fellow of the Econometric Society in 2018.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7AE7E-1E12-544D-99D3-645E3F4B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435" y="1700808"/>
            <a:ext cx="5522947" cy="3456384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82EF797-416F-DA43-B7D3-D6951897B52A}"/>
              </a:ext>
            </a:extLst>
          </p:cNvPr>
          <p:cNvSpPr txBox="1">
            <a:spLocks/>
          </p:cNvSpPr>
          <p:nvPr/>
        </p:nvSpPr>
        <p:spPr>
          <a:xfrm>
            <a:off x="3173434" y="5315049"/>
            <a:ext cx="5522947" cy="393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>
                <a:latin typeface="Gill Sans MT" panose="020B0502020104020203" pitchFamily="34" charset="77"/>
              </a:rPr>
              <a:t>Fellowship Ceremony at the American Academy of Arts and Sciences (2013)</a:t>
            </a:r>
          </a:p>
        </p:txBody>
      </p:sp>
    </p:spTree>
    <p:extLst>
      <p:ext uri="{BB962C8B-B14F-4D97-AF65-F5344CB8AC3E}">
        <p14:creationId xmlns:p14="http://schemas.microsoft.com/office/powerpoint/2010/main" val="1267841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AC551EB-21EA-E947-95E5-FF2BE1677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24" y="512676"/>
            <a:ext cx="3024336" cy="583264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0C4356-5995-A041-97D2-886A1494BC5F}"/>
              </a:ext>
            </a:extLst>
          </p:cNvPr>
          <p:cNvSpPr txBox="1">
            <a:spLocks/>
          </p:cNvSpPr>
          <p:nvPr/>
        </p:nvSpPr>
        <p:spPr>
          <a:xfrm>
            <a:off x="906740" y="2492896"/>
            <a:ext cx="4025300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In 2020, thanks to </a:t>
            </a:r>
            <a:r>
              <a:rPr lang="en-US" sz="2400" dirty="0" err="1">
                <a:latin typeface="Gill Sans MT" panose="020B0502020104020203" pitchFamily="34" charset="77"/>
              </a:rPr>
              <a:t>Codjo</a:t>
            </a:r>
            <a:r>
              <a:rPr lang="en-US" sz="2400" dirty="0">
                <a:latin typeface="Gill Sans MT" panose="020B0502020104020203" pitchFamily="34" charset="77"/>
              </a:rPr>
              <a:t> (below), had the chance to speak to one of the two officers who led my 1985 arrest,  conducted the interrogation and the rest…. </a:t>
            </a:r>
          </a:p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77"/>
              </a:rPr>
              <a:t>“Truth and Reconciliation…”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68192E-16D4-924E-81C5-D8DBB34E4C2E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29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748145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4038" y="524740"/>
            <a:ext cx="8435921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43000" y="1005840"/>
            <a:ext cx="6773826" cy="2936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5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Questions?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05012" y="44817"/>
            <a:ext cx="174976" cy="772404"/>
            <a:chOff x="11873418" y="44817"/>
            <a:chExt cx="233303" cy="772404"/>
          </a:xfrm>
        </p:grpSpPr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147" y="3048506"/>
            <a:ext cx="472714" cy="765242"/>
            <a:chOff x="45711" y="3048506"/>
            <a:chExt cx="630289" cy="765242"/>
          </a:xfrm>
        </p:grpSpPr>
        <p:sp>
          <p:nvSpPr>
            <p:cNvPr id="67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835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6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54" y="954284"/>
            <a:ext cx="7884829" cy="2943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Part I: Childhood</a:t>
            </a:r>
            <a:br>
              <a:rPr lang="en-US" sz="5400" kern="1200" dirty="0">
                <a:solidFill>
                  <a:schemeClr val="tx1"/>
                </a:solidFill>
                <a:latin typeface="Gill Sans MT" panose="020B0502020104020203" pitchFamily="34" charset="77"/>
              </a:rPr>
            </a:br>
            <a:endParaRPr lang="en-US" sz="5400" kern="12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73152"/>
            <a:ext cx="884223" cy="232963"/>
            <a:chOff x="5422392" y="64008"/>
            <a:chExt cx="1178966" cy="232963"/>
          </a:xfrm>
        </p:grpSpPr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3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7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9582" y="491156"/>
            <a:ext cx="3491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Gill Sans MT" panose="020B0502020104020203" pitchFamily="34" charset="77"/>
              </a:rPr>
              <a:t>Grew up in Zagnanado, a cosmopolitan town and a former military post of the Kingdom of Dahomey.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AAACA-3F8F-5641-B24F-3DAFEEB8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318" y="83478"/>
            <a:ext cx="4050046" cy="29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24500359-4A4F-2545-917A-7BC8197825AE}"/>
              </a:ext>
            </a:extLst>
          </p:cNvPr>
          <p:cNvSpPr txBox="1">
            <a:spLocks/>
          </p:cNvSpPr>
          <p:nvPr/>
        </p:nvSpPr>
        <p:spPr>
          <a:xfrm>
            <a:off x="4768318" y="2995215"/>
            <a:ext cx="4050046" cy="633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Zagnanado Church: Built on a Monarchical Site of Old Dahomey around the 19th century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FB519-F2F0-2C43-B4BB-22CB450D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19" y="3412472"/>
            <a:ext cx="4181764" cy="29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56BE5-03BC-A34A-90FD-6A2896A00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43955"/>
            <a:ext cx="4387578" cy="2911738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CA8C69EF-C2CD-664A-ADC3-C6927551A39F}"/>
              </a:ext>
            </a:extLst>
          </p:cNvPr>
          <p:cNvSpPr txBox="1">
            <a:spLocks/>
          </p:cNvSpPr>
          <p:nvPr/>
        </p:nvSpPr>
        <p:spPr>
          <a:xfrm>
            <a:off x="0" y="6317687"/>
            <a:ext cx="4362738" cy="3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>
                <a:solidFill>
                  <a:schemeClr val="tx1"/>
                </a:solidFill>
                <a:latin typeface="Gill Sans MT" panose="020B0502020104020203" pitchFamily="34" charset="77"/>
              </a:rPr>
              <a:t>IBERE Primary School, Sixth Grade </a:t>
            </a:r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6EB0C556-4C29-5F46-B931-B5C5DF1B99B2}"/>
              </a:ext>
            </a:extLst>
          </p:cNvPr>
          <p:cNvSpPr txBox="1">
            <a:spLocks/>
          </p:cNvSpPr>
          <p:nvPr/>
        </p:nvSpPr>
        <p:spPr>
          <a:xfrm>
            <a:off x="4575448" y="6317686"/>
            <a:ext cx="4278684" cy="456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>
                <a:solidFill>
                  <a:schemeClr val="tx1"/>
                </a:solidFill>
                <a:latin typeface="Gill Sans MT" panose="020B0502020104020203" pitchFamily="34" charset="77"/>
              </a:rPr>
              <a:t>Evidence for Early Exposure to Education: Catholic School in 1897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0146E0-617D-FC47-B405-5110C8752A21}"/>
              </a:ext>
            </a:extLst>
          </p:cNvPr>
          <p:cNvCxnSpPr>
            <a:cxnSpLocks/>
          </p:cNvCxnSpPr>
          <p:nvPr/>
        </p:nvCxnSpPr>
        <p:spPr>
          <a:xfrm>
            <a:off x="1115616" y="2852936"/>
            <a:ext cx="648072" cy="775678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8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None/>
            </a:pPr>
            <a:endParaRPr lang="fr-FR" b="1" dirty="0"/>
          </a:p>
          <a:p>
            <a:pPr algn="ctr">
              <a:buNone/>
            </a:pPr>
            <a:endParaRPr lang="fr-FR" sz="1200" b="1" dirty="0"/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345" y="383948"/>
            <a:ext cx="2856623" cy="24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737" y="355989"/>
            <a:ext cx="3206289" cy="250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40291" y="2837694"/>
            <a:ext cx="294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ill Sans MT" panose="020B0502020104020203" pitchFamily="34" charset="77"/>
              </a:rPr>
              <a:t>My Father, Innocent Wantchékon (1973)</a:t>
            </a:r>
            <a:endParaRPr lang="en-US" sz="1400" dirty="0">
              <a:latin typeface="Gill Sans MT" panose="020B0502020104020203" pitchFamily="34" charset="7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1981" y="2837694"/>
            <a:ext cx="3237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ill Sans MT" panose="020B0502020104020203" pitchFamily="34" charset="77"/>
              </a:rPr>
              <a:t>My Mother,  Virginie Boko (1973)</a:t>
            </a:r>
            <a:endParaRPr lang="en-US" sz="1400" dirty="0"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5A513-D123-5044-A95C-472D0A1D1AD9}"/>
              </a:ext>
            </a:extLst>
          </p:cNvPr>
          <p:cNvSpPr txBox="1"/>
          <p:nvPr/>
        </p:nvSpPr>
        <p:spPr>
          <a:xfrm>
            <a:off x="5113415" y="5852944"/>
            <a:ext cx="2715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Gill Sans MT" panose="020B0502020104020203" pitchFamily="34" charset="77"/>
              </a:rPr>
              <a:t>My</a:t>
            </a:r>
            <a:r>
              <a:rPr lang="fr-FR" sz="1400" dirty="0">
                <a:latin typeface="Gill Sans MT" panose="020B0502020104020203" pitchFamily="34" charset="77"/>
              </a:rPr>
              <a:t> </a:t>
            </a:r>
            <a:r>
              <a:rPr lang="fr-FR" sz="1400" dirty="0" err="1">
                <a:latin typeface="Gill Sans MT" panose="020B0502020104020203" pitchFamily="34" charset="77"/>
              </a:rPr>
              <a:t>Uncle</a:t>
            </a:r>
            <a:r>
              <a:rPr lang="fr-FR" sz="1400" dirty="0">
                <a:latin typeface="Gill Sans MT" panose="020B0502020104020203" pitchFamily="34" charset="77"/>
              </a:rPr>
              <a:t>, Renée Wantchékon</a:t>
            </a:r>
            <a:endParaRPr lang="en-US" sz="1400" dirty="0">
              <a:latin typeface="Gill Sans MT" panose="020B050202010402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40CAB-80F5-0D44-9ACC-2F7341DC3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7" r="11630" b="6944"/>
          <a:stretch/>
        </p:blipFill>
        <p:spPr>
          <a:xfrm>
            <a:off x="5364088" y="3279930"/>
            <a:ext cx="2464939" cy="2508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C8BEC6-A4DC-8443-AE86-CBDA72C66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658" y="3284984"/>
            <a:ext cx="3554390" cy="2503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1ADB33-62EE-614E-8EBE-5ED41A061A62}"/>
              </a:ext>
            </a:extLst>
          </p:cNvPr>
          <p:cNvSpPr txBox="1"/>
          <p:nvPr/>
        </p:nvSpPr>
        <p:spPr>
          <a:xfrm>
            <a:off x="1427344" y="5852944"/>
            <a:ext cx="357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MT" panose="020B0502020104020203" pitchFamily="34" charset="77"/>
              </a:rPr>
              <a:t>Cardinal </a:t>
            </a:r>
            <a:r>
              <a:rPr lang="en-US" sz="1400" dirty="0" err="1">
                <a:latin typeface="Gill Sans MT" panose="020B0502020104020203" pitchFamily="34" charset="77"/>
              </a:rPr>
              <a:t>Gantin</a:t>
            </a:r>
            <a:r>
              <a:rPr lang="en-US" sz="1400" dirty="0">
                <a:latin typeface="Gill Sans MT" panose="020B0502020104020203" pitchFamily="34" charset="77"/>
              </a:rPr>
              <a:t>, an Influential Figure from </a:t>
            </a:r>
            <a:r>
              <a:rPr lang="en-US" sz="1400" dirty="0" err="1">
                <a:latin typeface="Gill Sans MT" panose="020B0502020104020203" pitchFamily="34" charset="77"/>
              </a:rPr>
              <a:t>Zagnanado</a:t>
            </a:r>
            <a:r>
              <a:rPr lang="en-US" sz="1400" dirty="0">
                <a:latin typeface="Gill Sans MT" panose="020B0502020104020203" pitchFamily="34" charset="77"/>
              </a:rPr>
              <a:t> (with future pope Benedict. XVI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dji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14" r="-10214"/>
          <a:stretch>
            <a:fillRect/>
          </a:stretch>
        </p:blipFill>
        <p:spPr>
          <a:xfrm>
            <a:off x="313018" y="3734798"/>
            <a:ext cx="4536504" cy="2664296"/>
          </a:xfrm>
        </p:spPr>
      </p:pic>
      <p:pic>
        <p:nvPicPr>
          <p:cNvPr id="5" name="Picture 4" descr="familly house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85" y="620688"/>
            <a:ext cx="3795570" cy="2664296"/>
          </a:xfrm>
          <a:prstGeom prst="rect">
            <a:avLst/>
          </a:prstGeom>
        </p:spPr>
      </p:pic>
      <p:pic>
        <p:nvPicPr>
          <p:cNvPr id="6" name="Picture 5" descr="familly house2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329" y="617142"/>
            <a:ext cx="3777186" cy="2664296"/>
          </a:xfrm>
          <a:prstGeom prst="rect">
            <a:avLst/>
          </a:prstGeom>
        </p:spPr>
      </p:pic>
      <p:pic>
        <p:nvPicPr>
          <p:cNvPr id="7" name="Picture 6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D005A1FD-046C-C046-B7AE-22210CA96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29" y="3734798"/>
            <a:ext cx="3777186" cy="2664296"/>
          </a:xfrm>
          <a:prstGeom prst="rect">
            <a:avLst/>
          </a:prstGeom>
        </p:spPr>
      </p:pic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64372778-C2F6-FA47-96FB-7B34E9D3EE01}"/>
              </a:ext>
            </a:extLst>
          </p:cNvPr>
          <p:cNvSpPr txBox="1">
            <a:spLocks/>
          </p:cNvSpPr>
          <p:nvPr/>
        </p:nvSpPr>
        <p:spPr>
          <a:xfrm>
            <a:off x="2658306" y="3252770"/>
            <a:ext cx="4050046" cy="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Life in </a:t>
            </a:r>
            <a:r>
              <a:rPr lang="fr-FR" sz="18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Doga</a:t>
            </a:r>
            <a:r>
              <a:rPr lang="fr-FR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Vedji</a:t>
            </a:r>
            <a:r>
              <a:rPr lang="fr-FR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 (</a:t>
            </a:r>
            <a:r>
              <a:rPr lang="fr-FR" sz="18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Zagnanado</a:t>
            </a:r>
            <a:r>
              <a:rPr lang="fr-FR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7115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54" y="954284"/>
            <a:ext cx="7884829" cy="2943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Part II: </a:t>
            </a:r>
            <a:b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</a:br>
            <a:r>
              <a:rPr lang="en-US" sz="54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Entry into Political Activism </a:t>
            </a:r>
            <a:endParaRPr lang="en-US" sz="5400" kern="12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73152"/>
            <a:ext cx="884223" cy="232963"/>
            <a:chOff x="5422392" y="64008"/>
            <a:chExt cx="1178966" cy="232963"/>
          </a:xfrm>
        </p:grpSpPr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7985" y="5888356"/>
            <a:ext cx="4042792" cy="360040"/>
          </a:xfrm>
        </p:spPr>
        <p:txBody>
          <a:bodyPr>
            <a:noAutofit/>
          </a:bodyPr>
          <a:lstStyle/>
          <a:p>
            <a:r>
              <a:rPr lang="fr-FR" sz="2000" dirty="0">
                <a:latin typeface="Gill Sans MT" panose="020B0502020104020203" pitchFamily="34" charset="77"/>
              </a:rPr>
              <a:t>City Boy! (1972)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5" y="1105475"/>
            <a:ext cx="4042792" cy="477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E891C6-727A-2B4B-AECD-1FB0D83AAC5D}"/>
              </a:ext>
            </a:extLst>
          </p:cNvPr>
          <p:cNvSpPr txBox="1">
            <a:spLocks/>
          </p:cNvSpPr>
          <p:nvPr/>
        </p:nvSpPr>
        <p:spPr>
          <a:xfrm>
            <a:off x="539552" y="908720"/>
            <a:ext cx="3650776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Gill Sans MT" panose="020B0502020104020203" pitchFamily="34" charset="77"/>
              </a:rPr>
              <a:t>Moved to Cotonou for middle school and became a political activist (1973) following the assassination of Amílcar Cabral.  </a:t>
            </a:r>
          </a:p>
          <a:p>
            <a:pPr marL="0" indent="0">
              <a:buNone/>
            </a:pPr>
            <a:r>
              <a:rPr lang="en-US" sz="2800" dirty="0">
                <a:latin typeface="Gill Sans MT" panose="020B0502020104020203" pitchFamily="34" charset="77"/>
              </a:rPr>
              <a:t>Led student takeover of school curriculum and teaching after an extended period of teachers’ absence in the 12</a:t>
            </a:r>
            <a:r>
              <a:rPr lang="en-US" sz="2800" baseline="30000" dirty="0">
                <a:latin typeface="Gill Sans MT" panose="020B0502020104020203" pitchFamily="34" charset="77"/>
              </a:rPr>
              <a:t>th</a:t>
            </a:r>
            <a:r>
              <a:rPr lang="en-US" sz="2800" dirty="0">
                <a:latin typeface="Gill Sans MT" panose="020B0502020104020203" pitchFamily="34" charset="77"/>
              </a:rPr>
              <a:t> grade (6 months in 1977).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843"/>
            <a:ext cx="8229600" cy="86409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Political Activism Translated to Transnational Correspondence for the Promotion of Democracy</a:t>
            </a:r>
          </a:p>
        </p:txBody>
      </p:sp>
      <p:pic>
        <p:nvPicPr>
          <p:cNvPr id="10" name="Content Placeholder 9" descr="1974Final.pdf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89" t="639" r="-8171" b="1030"/>
          <a:stretch/>
        </p:blipFill>
        <p:spPr>
          <a:xfrm>
            <a:off x="76688" y="1467569"/>
            <a:ext cx="3655603" cy="419639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79710-4001-D244-A051-CF85950A05A7}"/>
              </a:ext>
            </a:extLst>
          </p:cNvPr>
          <p:cNvSpPr txBox="1"/>
          <p:nvPr/>
        </p:nvSpPr>
        <p:spPr>
          <a:xfrm>
            <a:off x="404787" y="5896250"/>
            <a:ext cx="299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Gill Sans MT" panose="020B0502020104020203" pitchFamily="34" charset="77"/>
              </a:rPr>
              <a:t>Letter from I.K. Diallo in Conakry, </a:t>
            </a:r>
            <a:r>
              <a:rPr lang="fr-FR" sz="1600" dirty="0" err="1">
                <a:latin typeface="Gill Sans MT" panose="020B0502020104020203" pitchFamily="34" charset="77"/>
              </a:rPr>
              <a:t>Guinea</a:t>
            </a:r>
            <a:r>
              <a:rPr lang="fr-FR" sz="1600" dirty="0">
                <a:latin typeface="Gill Sans MT" panose="020B0502020104020203" pitchFamily="34" charset="77"/>
              </a:rPr>
              <a:t> (1974)</a:t>
            </a:r>
            <a:endParaRPr lang="en-US" sz="1600" dirty="0">
              <a:latin typeface="Gill Sans MT" panose="020B0502020104020203" pitchFamily="34" charset="77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A912F4A-EEF0-2B44-95AF-3B74C0AAFEB9}"/>
              </a:ext>
            </a:extLst>
          </p:cNvPr>
          <p:cNvSpPr txBox="1">
            <a:spLocks/>
          </p:cNvSpPr>
          <p:nvPr/>
        </p:nvSpPr>
        <p:spPr>
          <a:xfrm>
            <a:off x="4067944" y="5896250"/>
            <a:ext cx="4618856" cy="526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latin typeface="Gill Sans MT" panose="020B0502020104020203" pitchFamily="34" charset="77"/>
              </a:rPr>
              <a:t>Letter to Ferdinand about Cabral: Je serai Jamais un  intellectuel </a:t>
            </a:r>
            <a:r>
              <a:rPr lang="fr-FR" sz="1600" dirty="0" err="1">
                <a:latin typeface="Gill Sans MT" panose="020B0502020104020203" pitchFamily="34" charset="77"/>
              </a:rPr>
              <a:t>carrieriste</a:t>
            </a:r>
            <a:r>
              <a:rPr lang="fr-FR" sz="1600" i="1" dirty="0">
                <a:latin typeface="Gill Sans MT" panose="020B0502020104020203" pitchFamily="34" charset="77"/>
              </a:rPr>
              <a:t> </a:t>
            </a:r>
            <a:r>
              <a:rPr lang="fr-FR" sz="1600" dirty="0">
                <a:latin typeface="Gill Sans MT" panose="020B0502020104020203" pitchFamily="34" charset="77"/>
              </a:rPr>
              <a:t>(1976 )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FC0088-0FFA-E94A-8BEB-D23BE312A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535" y="1467569"/>
            <a:ext cx="5203272" cy="431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8BEAAC-C8C0-2F47-94D1-CE62CDA973E8}"/>
              </a:ext>
            </a:extLst>
          </p:cNvPr>
          <p:cNvCxnSpPr/>
          <p:nvPr/>
        </p:nvCxnSpPr>
        <p:spPr>
          <a:xfrm>
            <a:off x="3707904" y="1344939"/>
            <a:ext cx="0" cy="452556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261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2924</TotalTime>
  <Words>832</Words>
  <Application>Microsoft Macintosh PowerPoint</Application>
  <PresentationFormat>On-screen Show (4:3)</PresentationFormat>
  <Paragraphs>75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Gill Sans MT</vt:lpstr>
      <vt:lpstr>Thème Office</vt:lpstr>
      <vt:lpstr>Custom Design</vt:lpstr>
      <vt:lpstr>   “Rêver À Contre-Courant” (Dreaming against the Current)  </vt:lpstr>
      <vt:lpstr>PowerPoint Presentation</vt:lpstr>
      <vt:lpstr>Part I: Childhood </vt:lpstr>
      <vt:lpstr>PowerPoint Presentation</vt:lpstr>
      <vt:lpstr>PowerPoint Presentation</vt:lpstr>
      <vt:lpstr>PowerPoint Presentation</vt:lpstr>
      <vt:lpstr>Part II:  Entry into Political Activism </vt:lpstr>
      <vt:lpstr>City Boy! (1972)</vt:lpstr>
      <vt:lpstr>Political Activism Translated to Transnational Correspondence for the Promotion of Democracy</vt:lpstr>
      <vt:lpstr>Part III:  1985 Student Uprising &amp; Imprisonment</vt:lpstr>
      <vt:lpstr>With Catherine, playing scrabble in my hideout at Cotonou (1983)</vt:lpstr>
      <vt:lpstr>Government Propaganda News: Banditry,  Vandalism. (The order was to shoot on site any protester). </vt:lpstr>
      <vt:lpstr>Letter to Catherine (1986) from prison expressing my optimism </vt:lpstr>
      <vt:lpstr>  Part IV: Exile, Return and Reflection </vt:lpstr>
      <vt:lpstr>PowerPoint Presentation</vt:lpstr>
      <vt:lpstr>Traditional marriage photo of Catherine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“Rêver À Contre-Courant”</dc:title>
  <dc:creator>PFR 1</dc:creator>
  <cp:lastModifiedBy>Leonard Wantchekon</cp:lastModifiedBy>
  <cp:revision>169</cp:revision>
  <cp:lastPrinted>2012-09-11T14:42:36Z</cp:lastPrinted>
  <dcterms:created xsi:type="dcterms:W3CDTF">2012-08-15T11:38:38Z</dcterms:created>
  <dcterms:modified xsi:type="dcterms:W3CDTF">2022-02-17T14:17:03Z</dcterms:modified>
</cp:coreProperties>
</file>